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Montserrat Black"/>
      <p:bold r:id="rId33"/>
      <p:boldItalic r:id="rId34"/>
    </p:embeddedFont>
    <p:embeddedFont>
      <p:font typeface="Montserrat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MontserratBlack-bold.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MontserratExtraBold-bold.fntdata"/><Relationship Id="rId12" Type="http://schemas.openxmlformats.org/officeDocument/2006/relationships/slide" Target="slides/slide7.xml"/><Relationship Id="rId34" Type="http://schemas.openxmlformats.org/officeDocument/2006/relationships/font" Target="fonts/MontserratBlack-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ontserrat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a4b07d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a4b07d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7c31791c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7c31791c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935342ed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935342ed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7d6b568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7d6b568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7d6b568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7d6b568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935342e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935342e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7d6b5685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7d6b5685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935342e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935342e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ed8d247c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ed8d247c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d8d247c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d8d247c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d8d247c9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ed8d247c9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0674348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0674348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d8d247c9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d8d247c9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d8d247c9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ed8d247c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a7c31791c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a7c31791c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7c31791c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a7c31791c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7c31791c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a7c31791c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06743487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06743487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0aeea1a2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0aeea1a2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06743487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06743487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0aeea1a2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0aeea1a2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7c31791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7c31791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7c31791c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7c31791c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2"/>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1" name="Google Shape;11;p2"/>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2"/>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 name="Google Shape;13;p2"/>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nSpc>
                <a:spcPct val="125000"/>
              </a:lnSpc>
              <a:spcBef>
                <a:spcPts val="0"/>
              </a:spcBef>
              <a:spcAft>
                <a:spcPts val="0"/>
              </a:spcAft>
              <a:buClr>
                <a:srgbClr val="FFFFFF"/>
              </a:buClr>
              <a:buSzPts val="1400"/>
              <a:buChar char="○"/>
              <a:defRPr>
                <a:solidFill>
                  <a:srgbClr val="FFFFFF"/>
                </a:solidFill>
              </a:defRPr>
            </a:lvl2pPr>
            <a:lvl3pPr indent="-317500" lvl="2" marL="1371600">
              <a:lnSpc>
                <a:spcPct val="125000"/>
              </a:lnSpc>
              <a:spcBef>
                <a:spcPts val="0"/>
              </a:spcBef>
              <a:spcAft>
                <a:spcPts val="0"/>
              </a:spcAft>
              <a:buClr>
                <a:srgbClr val="FFFFFF"/>
              </a:buClr>
              <a:buSzPts val="1400"/>
              <a:buChar char="■"/>
              <a:defRPr>
                <a:solidFill>
                  <a:srgbClr val="FFFFFF"/>
                </a:solidFill>
              </a:defRPr>
            </a:lvl3pPr>
            <a:lvl4pPr indent="-317500" lvl="3" marL="1828800">
              <a:lnSpc>
                <a:spcPct val="125000"/>
              </a:lnSpc>
              <a:spcBef>
                <a:spcPts val="0"/>
              </a:spcBef>
              <a:spcAft>
                <a:spcPts val="0"/>
              </a:spcAft>
              <a:buClr>
                <a:srgbClr val="FFFFFF"/>
              </a:buClr>
              <a:buSzPts val="1400"/>
              <a:buChar char="●"/>
              <a:defRPr>
                <a:solidFill>
                  <a:srgbClr val="FFFFFF"/>
                </a:solidFill>
              </a:defRPr>
            </a:lvl4pPr>
            <a:lvl5pPr indent="-317500" lvl="4" marL="2286000">
              <a:lnSpc>
                <a:spcPct val="125000"/>
              </a:lnSpc>
              <a:spcBef>
                <a:spcPts val="0"/>
              </a:spcBef>
              <a:spcAft>
                <a:spcPts val="0"/>
              </a:spcAft>
              <a:buClr>
                <a:srgbClr val="FFFFFF"/>
              </a:buClr>
              <a:buSzPts val="1400"/>
              <a:buChar char="○"/>
              <a:defRPr>
                <a:solidFill>
                  <a:srgbClr val="FFFFFF"/>
                </a:solidFill>
              </a:defRPr>
            </a:lvl5pPr>
            <a:lvl6pPr indent="-317500" lvl="5" marL="2743200">
              <a:lnSpc>
                <a:spcPct val="125000"/>
              </a:lnSpc>
              <a:spcBef>
                <a:spcPts val="0"/>
              </a:spcBef>
              <a:spcAft>
                <a:spcPts val="0"/>
              </a:spcAft>
              <a:buClr>
                <a:srgbClr val="FFFFFF"/>
              </a:buClr>
              <a:buSzPts val="1400"/>
              <a:buChar char="■"/>
              <a:defRPr>
                <a:solidFill>
                  <a:srgbClr val="FFFFFF"/>
                </a:solidFill>
              </a:defRPr>
            </a:lvl6pPr>
            <a:lvl7pPr indent="-317500" lvl="6" marL="3200400">
              <a:lnSpc>
                <a:spcPct val="125000"/>
              </a:lnSpc>
              <a:spcBef>
                <a:spcPts val="0"/>
              </a:spcBef>
              <a:spcAft>
                <a:spcPts val="0"/>
              </a:spcAft>
              <a:buClr>
                <a:srgbClr val="FFFFFF"/>
              </a:buClr>
              <a:buSzPts val="1400"/>
              <a:buChar char="●"/>
              <a:defRPr>
                <a:solidFill>
                  <a:srgbClr val="FFFFFF"/>
                </a:solidFill>
              </a:defRPr>
            </a:lvl7pPr>
            <a:lvl8pPr indent="-317500" lvl="7" marL="3657600">
              <a:lnSpc>
                <a:spcPct val="125000"/>
              </a:lnSpc>
              <a:spcBef>
                <a:spcPts val="0"/>
              </a:spcBef>
              <a:spcAft>
                <a:spcPts val="0"/>
              </a:spcAft>
              <a:buClr>
                <a:srgbClr val="FFFFFF"/>
              </a:buClr>
              <a:buSzPts val="1400"/>
              <a:buChar char="○"/>
              <a:defRPr>
                <a:solidFill>
                  <a:srgbClr val="FFFFFF"/>
                </a:solidFill>
              </a:defRPr>
            </a:lvl8pPr>
            <a:lvl9pPr indent="-317500" lvl="8" marL="411480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62" name="Shape 62"/>
        <p:cNvGrpSpPr/>
        <p:nvPr/>
      </p:nvGrpSpPr>
      <p:grpSpPr>
        <a:xfrm>
          <a:off x="0" y="0"/>
          <a:ext cx="0" cy="0"/>
          <a:chOff x="0" y="0"/>
          <a:chExt cx="0" cy="0"/>
        </a:xfrm>
      </p:grpSpPr>
      <p:pic>
        <p:nvPicPr>
          <p:cNvPr id="63" name="Google Shape;63;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64" name="Google Shape;64;p11"/>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65" name="Google Shape;65;p11"/>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descr=" " id="68" name="Google Shape;68;p12"/>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0" name="Google Shape;70;p12"/>
          <p:cNvSpPr txBox="1"/>
          <p:nvPr>
            <p:ph idx="1" type="subTitle"/>
          </p:nvPr>
        </p:nvSpPr>
        <p:spPr>
          <a:xfrm>
            <a:off x="294375" y="2803075"/>
            <a:ext cx="3955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71" name="Google Shape;71;p12"/>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72" name="Google Shape;72;p1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74" name="Shape 74"/>
        <p:cNvGrpSpPr/>
        <p:nvPr/>
      </p:nvGrpSpPr>
      <p:grpSpPr>
        <a:xfrm>
          <a:off x="0" y="0"/>
          <a:ext cx="0" cy="0"/>
          <a:chOff x="0" y="0"/>
          <a:chExt cx="0" cy="0"/>
        </a:xfrm>
      </p:grpSpPr>
      <p:pic>
        <p:nvPicPr>
          <p:cNvPr descr=" " id="75" name="Google Shape;75;p1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6" name="Google Shape;76;p13"/>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77" name="Google Shape;77;p13"/>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78" name="Google Shape;78;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79" name="Google Shape;79;p1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83" name="Google Shape;83;p14"/>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7" name="Google Shape;87;p15"/>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88" name="Google Shape;88;p15"/>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0" name="Google Shape;90;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4" name="Google Shape;94;p16"/>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95" name="Google Shape;95;p16"/>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7" name="Google Shape;97;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17"/>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02" name="Google Shape;102;p17"/>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8"/>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18"/>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108" name="Google Shape;108;p1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110" name="Google Shape;110;p18"/>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id="111" name="Google Shape;111;p1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1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6" name="Google Shape;16;p3"/>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7" name="Google Shape;17;p3"/>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8" name="Google Shape;18;p3"/>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 name="Google Shape;19;p3"/>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2" name="Google Shape;22;p4"/>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3" name="Google Shape;23;p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4" name="Google Shape;24;p4"/>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 name="Google Shape;25;p4"/>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8" name="Google Shape;28;p5"/>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9" name="Google Shape;29;p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30" name="Google Shape;30;p5"/>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 name="Google Shape;31;p5"/>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34" name="Google Shape;34;p6"/>
          <p:cNvCxnSpPr/>
          <p:nvPr/>
        </p:nvCxnSpPr>
        <p:spPr>
          <a:xfrm>
            <a:off x="407168" y="2618527"/>
            <a:ext cx="521400" cy="0"/>
          </a:xfrm>
          <a:prstGeom prst="straightConnector1">
            <a:avLst/>
          </a:prstGeom>
          <a:noFill/>
          <a:ln cap="flat" cmpd="sng" w="76200">
            <a:solidFill>
              <a:srgbClr val="8900E1"/>
            </a:solidFill>
            <a:prstDash val="solid"/>
            <a:round/>
            <a:headEnd len="med" w="med" type="none"/>
            <a:tailEnd len="med" w="med" type="none"/>
          </a:ln>
        </p:spPr>
      </p:cxnSp>
      <p:pic>
        <p:nvPicPr>
          <p:cNvPr descr=" " id="35" name="Google Shape;35;p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36" name="Google Shape;36;p6"/>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37" name="Google Shape;37;p6"/>
          <p:cNvSpPr txBox="1"/>
          <p:nvPr>
            <p:ph idx="1" type="subTitle"/>
          </p:nvPr>
        </p:nvSpPr>
        <p:spPr>
          <a:xfrm>
            <a:off x="316950" y="2938025"/>
            <a:ext cx="4031700" cy="4758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0" name="Google Shape;40;p7"/>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1600"/>
              </a:spcBef>
              <a:spcAft>
                <a:spcPts val="0"/>
              </a:spcAft>
              <a:buSzPts val="1400"/>
              <a:buChar char="○"/>
              <a:defRPr/>
            </a:lvl2pPr>
            <a:lvl3pPr indent="-317500" lvl="2" marL="1371600" rtl="0">
              <a:lnSpc>
                <a:spcPct val="125000"/>
              </a:lnSpc>
              <a:spcBef>
                <a:spcPts val="1600"/>
              </a:spcBef>
              <a:spcAft>
                <a:spcPts val="0"/>
              </a:spcAft>
              <a:buSzPts val="1400"/>
              <a:buChar char="■"/>
              <a:defRPr/>
            </a:lvl3pPr>
            <a:lvl4pPr indent="-317500" lvl="3" marL="1828800" rtl="0">
              <a:lnSpc>
                <a:spcPct val="125000"/>
              </a:lnSpc>
              <a:spcBef>
                <a:spcPts val="1600"/>
              </a:spcBef>
              <a:spcAft>
                <a:spcPts val="0"/>
              </a:spcAft>
              <a:buSzPts val="1400"/>
              <a:buChar char="●"/>
              <a:defRPr/>
            </a:lvl4pPr>
            <a:lvl5pPr indent="-317500" lvl="4" marL="2286000" rtl="0">
              <a:lnSpc>
                <a:spcPct val="125000"/>
              </a:lnSpc>
              <a:spcBef>
                <a:spcPts val="1600"/>
              </a:spcBef>
              <a:spcAft>
                <a:spcPts val="0"/>
              </a:spcAft>
              <a:buSzPts val="1400"/>
              <a:buChar char="○"/>
              <a:defRPr/>
            </a:lvl5pPr>
            <a:lvl6pPr indent="-317500" lvl="5" marL="2743200" rtl="0">
              <a:lnSpc>
                <a:spcPct val="125000"/>
              </a:lnSpc>
              <a:spcBef>
                <a:spcPts val="1600"/>
              </a:spcBef>
              <a:spcAft>
                <a:spcPts val="0"/>
              </a:spcAft>
              <a:buSzPts val="1400"/>
              <a:buChar char="■"/>
              <a:defRPr/>
            </a:lvl6pPr>
            <a:lvl7pPr indent="-317500" lvl="6" marL="3200400" rtl="0">
              <a:lnSpc>
                <a:spcPct val="125000"/>
              </a:lnSpc>
              <a:spcBef>
                <a:spcPts val="1600"/>
              </a:spcBef>
              <a:spcAft>
                <a:spcPts val="0"/>
              </a:spcAft>
              <a:buSzPts val="1400"/>
              <a:buChar char="●"/>
              <a:defRPr/>
            </a:lvl7pPr>
            <a:lvl8pPr indent="-317500" lvl="7" marL="3657600" rtl="0">
              <a:lnSpc>
                <a:spcPct val="125000"/>
              </a:lnSpc>
              <a:spcBef>
                <a:spcPts val="1600"/>
              </a:spcBef>
              <a:spcAft>
                <a:spcPts val="0"/>
              </a:spcAft>
              <a:buSzPts val="1400"/>
              <a:buChar char="○"/>
              <a:defRPr/>
            </a:lvl8pPr>
            <a:lvl9pPr indent="-317500" lvl="8" marL="4114800" rtl="0">
              <a:lnSpc>
                <a:spcPct val="125000"/>
              </a:lnSpc>
              <a:spcBef>
                <a:spcPts val="1600"/>
              </a:spcBef>
              <a:spcAft>
                <a:spcPts val="1600"/>
              </a:spcAft>
              <a:buSzPts val="1400"/>
              <a:buChar char="■"/>
              <a:defRPr/>
            </a:lvl9pPr>
          </a:lstStyle>
          <a:p/>
        </p:txBody>
      </p:sp>
      <p:sp>
        <p:nvSpPr>
          <p:cNvPr id="41" name="Google Shape;41;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descr=" " id="42" name="Google Shape;42;p7"/>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3" name="Google Shape;43;p7"/>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8"/>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46" name="Google Shape;46;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7" name="Google Shape;47;p8"/>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8" name="Google Shape;48;p8"/>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9" name="Google Shape;49;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0" name="Google Shape;50;p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53" name="Google Shape;53;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5" name="Google Shape;55;p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0"/>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58" name="Google Shape;58;p10"/>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1600"/>
              </a:spcBef>
              <a:spcAft>
                <a:spcPts val="0"/>
              </a:spcAft>
              <a:buSzPts val="1200"/>
              <a:buChar char="○"/>
              <a:defRPr sz="1200"/>
            </a:lvl2pPr>
            <a:lvl3pPr indent="-304800" lvl="2" marL="1371600">
              <a:lnSpc>
                <a:spcPct val="125000"/>
              </a:lnSpc>
              <a:spcBef>
                <a:spcPts val="1600"/>
              </a:spcBef>
              <a:spcAft>
                <a:spcPts val="0"/>
              </a:spcAft>
              <a:buSzPts val="1200"/>
              <a:buChar char="■"/>
              <a:defRPr sz="1200"/>
            </a:lvl3pPr>
            <a:lvl4pPr indent="-304800" lvl="3" marL="1828800">
              <a:lnSpc>
                <a:spcPct val="125000"/>
              </a:lnSpc>
              <a:spcBef>
                <a:spcPts val="1600"/>
              </a:spcBef>
              <a:spcAft>
                <a:spcPts val="0"/>
              </a:spcAft>
              <a:buSzPts val="1200"/>
              <a:buChar char="●"/>
              <a:defRPr sz="1200"/>
            </a:lvl4pPr>
            <a:lvl5pPr indent="-304800" lvl="4" marL="2286000">
              <a:lnSpc>
                <a:spcPct val="125000"/>
              </a:lnSpc>
              <a:spcBef>
                <a:spcPts val="1600"/>
              </a:spcBef>
              <a:spcAft>
                <a:spcPts val="0"/>
              </a:spcAft>
              <a:buSzPts val="1200"/>
              <a:buChar char="○"/>
              <a:defRPr sz="1200"/>
            </a:lvl5pPr>
            <a:lvl6pPr indent="-304800" lvl="5" marL="2743200">
              <a:lnSpc>
                <a:spcPct val="125000"/>
              </a:lnSpc>
              <a:spcBef>
                <a:spcPts val="1600"/>
              </a:spcBef>
              <a:spcAft>
                <a:spcPts val="0"/>
              </a:spcAft>
              <a:buSzPts val="1200"/>
              <a:buChar char="■"/>
              <a:defRPr sz="1200"/>
            </a:lvl6pPr>
            <a:lvl7pPr indent="-304800" lvl="6" marL="3200400">
              <a:lnSpc>
                <a:spcPct val="125000"/>
              </a:lnSpc>
              <a:spcBef>
                <a:spcPts val="1600"/>
              </a:spcBef>
              <a:spcAft>
                <a:spcPts val="0"/>
              </a:spcAft>
              <a:buSzPts val="1200"/>
              <a:buChar char="●"/>
              <a:defRPr sz="1200"/>
            </a:lvl7pPr>
            <a:lvl8pPr indent="-304800" lvl="7" marL="3657600">
              <a:lnSpc>
                <a:spcPct val="125000"/>
              </a:lnSpc>
              <a:spcBef>
                <a:spcPts val="1600"/>
              </a:spcBef>
              <a:spcAft>
                <a:spcPts val="0"/>
              </a:spcAft>
              <a:buSzPts val="1200"/>
              <a:buChar char="○"/>
              <a:defRPr sz="1200"/>
            </a:lvl8pPr>
            <a:lvl9pPr indent="-304800" lvl="8" marL="4114800">
              <a:lnSpc>
                <a:spcPct val="125000"/>
              </a:lnSpc>
              <a:spcBef>
                <a:spcPts val="1600"/>
              </a:spcBef>
              <a:spcAft>
                <a:spcPts val="1600"/>
              </a:spcAft>
              <a:buSzPts val="1200"/>
              <a:buChar char="■"/>
              <a:defRPr sz="1200"/>
            </a:lvl9pPr>
          </a:lstStyle>
          <a:p/>
        </p:txBody>
      </p:sp>
      <p:pic>
        <p:nvPicPr>
          <p:cNvPr descr=" " id="59" name="Google Shape;59;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61" name="Google Shape;61;p1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9.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600"/>
              <a:t>Sentiment Analysis and Post Recommendation on Reddit Data</a:t>
            </a:r>
            <a:r>
              <a:rPr lang="en" sz="4600"/>
              <a:t> </a:t>
            </a:r>
            <a:endParaRPr sz="4600"/>
          </a:p>
        </p:txBody>
      </p:sp>
      <p:sp>
        <p:nvSpPr>
          <p:cNvPr id="121" name="Google Shape;121;p21"/>
          <p:cNvSpPr txBox="1"/>
          <p:nvPr>
            <p:ph idx="2" type="body"/>
          </p:nvPr>
        </p:nvSpPr>
        <p:spPr>
          <a:xfrm>
            <a:off x="316950" y="3326250"/>
            <a:ext cx="3341100" cy="13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Venkataramanan Venkateswaran - vv2265</a:t>
            </a:r>
            <a:endParaRPr/>
          </a:p>
          <a:p>
            <a:pPr indent="0" lvl="0" marL="0" rtl="0" algn="l">
              <a:spcBef>
                <a:spcPts val="0"/>
              </a:spcBef>
              <a:spcAft>
                <a:spcPts val="0"/>
              </a:spcAft>
              <a:buNone/>
            </a:pPr>
            <a:r>
              <a:rPr lang="en"/>
              <a:t>Dhanesh Baalaji Srinivasan - ds7636</a:t>
            </a:r>
            <a:br>
              <a:rPr lang="en"/>
            </a:br>
            <a:r>
              <a:rPr lang="en"/>
              <a:t>Simardeep Singh Mehta - sm11377</a:t>
            </a: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rPr lang="en"/>
              <a:t>12/21/2023</a:t>
            </a:r>
            <a:br>
              <a:rPr lang="en"/>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Word cloud </a:t>
            </a:r>
            <a:br>
              <a:rPr lang="en" sz="3500"/>
            </a:br>
            <a:r>
              <a:rPr lang="en" sz="3500"/>
              <a:t>of subreddits</a:t>
            </a:r>
            <a:endParaRPr sz="3500"/>
          </a:p>
        </p:txBody>
      </p:sp>
      <p:sp>
        <p:nvSpPr>
          <p:cNvPr id="194" name="Google Shape;194;p30"/>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Creating a word cloud in EDA visually highlights prominent subreddits in the dataset, with larger fonts signifying higher frequencies, aiding in quick identification of dominant themes and guiding further analysis.</a:t>
            </a:r>
            <a:endParaRPr/>
          </a:p>
        </p:txBody>
      </p:sp>
      <p:cxnSp>
        <p:nvCxnSpPr>
          <p:cNvPr id="195" name="Google Shape;195;p30"/>
          <p:cNvCxnSpPr/>
          <p:nvPr/>
        </p:nvCxnSpPr>
        <p:spPr>
          <a:xfrm>
            <a:off x="407179" y="1587425"/>
            <a:ext cx="621600" cy="0"/>
          </a:xfrm>
          <a:prstGeom prst="straightConnector1">
            <a:avLst/>
          </a:prstGeom>
          <a:noFill/>
          <a:ln cap="flat" cmpd="sng" w="76200">
            <a:solidFill>
              <a:srgbClr val="8900E1"/>
            </a:solidFill>
            <a:prstDash val="solid"/>
            <a:round/>
            <a:headEnd len="med" w="med" type="none"/>
            <a:tailEnd len="med" w="med" type="none"/>
          </a:ln>
        </p:spPr>
      </p:cxnSp>
      <p:cxnSp>
        <p:nvCxnSpPr>
          <p:cNvPr id="196" name="Google Shape;196;p30"/>
          <p:cNvCxnSpPr/>
          <p:nvPr/>
        </p:nvCxnSpPr>
        <p:spPr>
          <a:xfrm>
            <a:off x="3695554" y="-22350"/>
            <a:ext cx="0" cy="5188200"/>
          </a:xfrm>
          <a:prstGeom prst="straightConnector1">
            <a:avLst/>
          </a:prstGeom>
          <a:noFill/>
          <a:ln cap="flat" cmpd="sng" w="76200">
            <a:solidFill>
              <a:srgbClr val="8900E1"/>
            </a:solidFill>
            <a:prstDash val="solid"/>
            <a:round/>
            <a:headEnd len="med" w="med" type="none"/>
            <a:tailEnd len="med" w="med" type="none"/>
          </a:ln>
        </p:spPr>
      </p:cxnSp>
      <p:pic>
        <p:nvPicPr>
          <p:cNvPr id="197" name="Google Shape;197;p30"/>
          <p:cNvPicPr preferRelativeResize="0"/>
          <p:nvPr/>
        </p:nvPicPr>
        <p:blipFill>
          <a:blip r:embed="rId3">
            <a:alphaModFix/>
          </a:blip>
          <a:stretch>
            <a:fillRect/>
          </a:stretch>
        </p:blipFill>
        <p:spPr>
          <a:xfrm>
            <a:off x="3695550" y="0"/>
            <a:ext cx="5448448"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407175" y="445025"/>
            <a:ext cx="68607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snippet </a:t>
            </a:r>
            <a:endParaRPr/>
          </a:p>
        </p:txBody>
      </p:sp>
      <p:pic>
        <p:nvPicPr>
          <p:cNvPr id="203" name="Google Shape;203;p31"/>
          <p:cNvPicPr preferRelativeResize="0"/>
          <p:nvPr/>
        </p:nvPicPr>
        <p:blipFill>
          <a:blip r:embed="rId3">
            <a:alphaModFix/>
          </a:blip>
          <a:stretch>
            <a:fillRect/>
          </a:stretch>
        </p:blipFill>
        <p:spPr>
          <a:xfrm>
            <a:off x="407175" y="1186275"/>
            <a:ext cx="7817801" cy="2151225"/>
          </a:xfrm>
          <a:prstGeom prst="rect">
            <a:avLst/>
          </a:prstGeom>
          <a:noFill/>
          <a:ln>
            <a:noFill/>
          </a:ln>
        </p:spPr>
      </p:pic>
      <p:pic>
        <p:nvPicPr>
          <p:cNvPr id="204" name="Google Shape;204;p31"/>
          <p:cNvPicPr preferRelativeResize="0"/>
          <p:nvPr/>
        </p:nvPicPr>
        <p:blipFill>
          <a:blip r:embed="rId4">
            <a:alphaModFix/>
          </a:blip>
          <a:stretch>
            <a:fillRect/>
          </a:stretch>
        </p:blipFill>
        <p:spPr>
          <a:xfrm>
            <a:off x="199600" y="3430925"/>
            <a:ext cx="8077200" cy="1071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Analysis</a:t>
            </a:r>
            <a:endParaRPr/>
          </a:p>
        </p:txBody>
      </p:sp>
      <p:sp>
        <p:nvSpPr>
          <p:cNvPr id="210" name="Google Shape;210;p32"/>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8900E1"/>
                </a:solidFill>
                <a:latin typeface="Montserrat"/>
                <a:ea typeface="Montserrat"/>
                <a:cs typeface="Montserrat"/>
                <a:sym typeface="Montserrat"/>
              </a:rPr>
              <a:t>02</a:t>
            </a:r>
            <a:endParaRPr b="1" sz="25000">
              <a:solidFill>
                <a:srgbClr val="8900E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TextBlob</a:t>
            </a:r>
            <a:endParaRPr sz="3500"/>
          </a:p>
        </p:txBody>
      </p:sp>
      <p:sp>
        <p:nvSpPr>
          <p:cNvPr id="216" name="Google Shape;216;p33"/>
          <p:cNvSpPr txBox="1"/>
          <p:nvPr>
            <p:ph idx="1" type="body"/>
          </p:nvPr>
        </p:nvSpPr>
        <p:spPr>
          <a:xfrm>
            <a:off x="311700" y="2458725"/>
            <a:ext cx="3466500" cy="18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Sentiment analysis using TextBlob involves evaluating the emotional tone of text data. TextBlob, a straightforward natural language processing (NLP) tool, assesses text and assigns a polarity score that indicates whether the content is positive, negative, or neutral. This method is efficient for quickly gauging the overall sentiment of large volumes of text.</a:t>
            </a:r>
            <a:endParaRPr/>
          </a:p>
        </p:txBody>
      </p:sp>
      <p:cxnSp>
        <p:nvCxnSpPr>
          <p:cNvPr id="217" name="Google Shape;217;p33"/>
          <p:cNvCxnSpPr/>
          <p:nvPr/>
        </p:nvCxnSpPr>
        <p:spPr>
          <a:xfrm>
            <a:off x="407179" y="1068475"/>
            <a:ext cx="621600" cy="0"/>
          </a:xfrm>
          <a:prstGeom prst="straightConnector1">
            <a:avLst/>
          </a:prstGeom>
          <a:noFill/>
          <a:ln cap="flat" cmpd="sng" w="76200">
            <a:solidFill>
              <a:srgbClr val="8900E1"/>
            </a:solidFill>
            <a:prstDash val="solid"/>
            <a:round/>
            <a:headEnd len="med" w="med" type="none"/>
            <a:tailEnd len="med" w="med" type="none"/>
          </a:ln>
        </p:spPr>
      </p:cxnSp>
      <p:cxnSp>
        <p:nvCxnSpPr>
          <p:cNvPr id="218" name="Google Shape;218;p33"/>
          <p:cNvCxnSpPr/>
          <p:nvPr/>
        </p:nvCxnSpPr>
        <p:spPr>
          <a:xfrm>
            <a:off x="4114804" y="-22350"/>
            <a:ext cx="0" cy="5188200"/>
          </a:xfrm>
          <a:prstGeom prst="straightConnector1">
            <a:avLst/>
          </a:prstGeom>
          <a:noFill/>
          <a:ln cap="flat" cmpd="sng" w="76200">
            <a:solidFill>
              <a:srgbClr val="8900E1"/>
            </a:solidFill>
            <a:prstDash val="solid"/>
            <a:round/>
            <a:headEnd len="med" w="med" type="none"/>
            <a:tailEnd len="med" w="med" type="none"/>
          </a:ln>
        </p:spPr>
      </p:cxnSp>
      <p:pic>
        <p:nvPicPr>
          <p:cNvPr id="219" name="Google Shape;219;p33"/>
          <p:cNvPicPr preferRelativeResize="0"/>
          <p:nvPr/>
        </p:nvPicPr>
        <p:blipFill>
          <a:blip r:embed="rId3">
            <a:alphaModFix/>
          </a:blip>
          <a:stretch>
            <a:fillRect/>
          </a:stretch>
        </p:blipFill>
        <p:spPr>
          <a:xfrm>
            <a:off x="3695550" y="0"/>
            <a:ext cx="544844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445025"/>
            <a:ext cx="61257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snippet</a:t>
            </a:r>
            <a:endParaRPr/>
          </a:p>
        </p:txBody>
      </p:sp>
      <p:pic>
        <p:nvPicPr>
          <p:cNvPr id="225" name="Google Shape;225;p34"/>
          <p:cNvPicPr preferRelativeResize="0"/>
          <p:nvPr/>
        </p:nvPicPr>
        <p:blipFill>
          <a:blip r:embed="rId3">
            <a:alphaModFix/>
          </a:blip>
          <a:stretch>
            <a:fillRect/>
          </a:stretch>
        </p:blipFill>
        <p:spPr>
          <a:xfrm>
            <a:off x="1820175" y="1220525"/>
            <a:ext cx="5759002" cy="3410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BERT</a:t>
            </a:r>
            <a:endParaRPr sz="3500"/>
          </a:p>
        </p:txBody>
      </p:sp>
      <p:sp>
        <p:nvSpPr>
          <p:cNvPr id="231" name="Google Shape;231;p35"/>
          <p:cNvSpPr txBox="1"/>
          <p:nvPr>
            <p:ph idx="1" type="body"/>
          </p:nvPr>
        </p:nvSpPr>
        <p:spPr>
          <a:xfrm>
            <a:off x="311700" y="2458725"/>
            <a:ext cx="3466500" cy="18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DistilBERT-based sentiment analysis is a sophisticated method that accurately classifies text as positive or negative by leveraging a refined BERT model tailored for sentiment tasks.</a:t>
            </a:r>
            <a:endParaRPr/>
          </a:p>
        </p:txBody>
      </p:sp>
      <p:cxnSp>
        <p:nvCxnSpPr>
          <p:cNvPr id="232" name="Google Shape;232;p35"/>
          <p:cNvCxnSpPr/>
          <p:nvPr/>
        </p:nvCxnSpPr>
        <p:spPr>
          <a:xfrm>
            <a:off x="407179" y="1091550"/>
            <a:ext cx="621600" cy="0"/>
          </a:xfrm>
          <a:prstGeom prst="straightConnector1">
            <a:avLst/>
          </a:prstGeom>
          <a:noFill/>
          <a:ln cap="flat" cmpd="sng" w="76200">
            <a:solidFill>
              <a:srgbClr val="8900E1"/>
            </a:solidFill>
            <a:prstDash val="solid"/>
            <a:round/>
            <a:headEnd len="med" w="med" type="none"/>
            <a:tailEnd len="med" w="med" type="none"/>
          </a:ln>
        </p:spPr>
      </p:cxnSp>
      <p:cxnSp>
        <p:nvCxnSpPr>
          <p:cNvPr id="233" name="Google Shape;233;p35"/>
          <p:cNvCxnSpPr/>
          <p:nvPr/>
        </p:nvCxnSpPr>
        <p:spPr>
          <a:xfrm>
            <a:off x="3695554" y="-22350"/>
            <a:ext cx="0" cy="5188200"/>
          </a:xfrm>
          <a:prstGeom prst="straightConnector1">
            <a:avLst/>
          </a:prstGeom>
          <a:noFill/>
          <a:ln cap="flat" cmpd="sng" w="76200">
            <a:solidFill>
              <a:srgbClr val="8900E1"/>
            </a:solidFill>
            <a:prstDash val="solid"/>
            <a:round/>
            <a:headEnd len="med" w="med" type="none"/>
            <a:tailEnd len="med" w="med" type="none"/>
          </a:ln>
        </p:spPr>
      </p:cxnSp>
      <p:pic>
        <p:nvPicPr>
          <p:cNvPr id="234" name="Google Shape;234;p35"/>
          <p:cNvPicPr preferRelativeResize="0"/>
          <p:nvPr/>
        </p:nvPicPr>
        <p:blipFill>
          <a:blip r:embed="rId3">
            <a:alphaModFix/>
          </a:blip>
          <a:stretch>
            <a:fillRect/>
          </a:stretch>
        </p:blipFill>
        <p:spPr>
          <a:xfrm>
            <a:off x="3695550" y="0"/>
            <a:ext cx="5448451"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56184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snippet</a:t>
            </a:r>
            <a:endParaRPr/>
          </a:p>
        </p:txBody>
      </p:sp>
      <p:pic>
        <p:nvPicPr>
          <p:cNvPr id="240" name="Google Shape;240;p36"/>
          <p:cNvPicPr preferRelativeResize="0"/>
          <p:nvPr/>
        </p:nvPicPr>
        <p:blipFill>
          <a:blip r:embed="rId3">
            <a:alphaModFix/>
          </a:blip>
          <a:stretch>
            <a:fillRect/>
          </a:stretch>
        </p:blipFill>
        <p:spPr>
          <a:xfrm>
            <a:off x="2827950" y="1324650"/>
            <a:ext cx="5409528" cy="3251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System</a:t>
            </a:r>
            <a:endParaRPr/>
          </a:p>
        </p:txBody>
      </p:sp>
      <p:sp>
        <p:nvSpPr>
          <p:cNvPr id="246" name="Google Shape;246;p37"/>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8900E1"/>
                </a:solidFill>
                <a:latin typeface="Montserrat"/>
                <a:ea typeface="Montserrat"/>
                <a:cs typeface="Montserrat"/>
                <a:sym typeface="Montserrat"/>
              </a:rPr>
              <a:t>03</a:t>
            </a:r>
            <a:endParaRPr b="1" sz="25000">
              <a:solidFill>
                <a:srgbClr val="8900E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Architecture</a:t>
            </a:r>
            <a:endParaRPr sz="3500"/>
          </a:p>
        </p:txBody>
      </p:sp>
      <p:sp>
        <p:nvSpPr>
          <p:cNvPr id="252" name="Google Shape;252;p38"/>
          <p:cNvSpPr txBox="1"/>
          <p:nvPr>
            <p:ph idx="1" type="body"/>
          </p:nvPr>
        </p:nvSpPr>
        <p:spPr>
          <a:xfrm>
            <a:off x="136600" y="1225750"/>
            <a:ext cx="3466500" cy="3249600"/>
          </a:xfrm>
          <a:prstGeom prst="rect">
            <a:avLst/>
          </a:prstGeom>
        </p:spPr>
        <p:txBody>
          <a:bodyPr anchorCtr="0" anchor="b" bIns="91425" lIns="91425" spcFirstLastPara="1" rIns="91425" wrap="square" tIns="91425">
            <a:noAutofit/>
          </a:bodyPr>
          <a:lstStyle/>
          <a:p>
            <a:pPr indent="-279400" lvl="0" marL="457200" rtl="0" algn="l">
              <a:spcBef>
                <a:spcPts val="0"/>
              </a:spcBef>
              <a:spcAft>
                <a:spcPts val="0"/>
              </a:spcAft>
              <a:buSzPts val="800"/>
              <a:buChar char="●"/>
            </a:pPr>
            <a:r>
              <a:rPr lang="en" sz="800"/>
              <a:t>Utilizing Apache Spark, we handle a large dataset of approximately 3.8 million subreddit entries. This stage involves cleaning and standardizing the data by removing special characters, handling missing values, and ensuring consistency.</a:t>
            </a:r>
            <a:endParaRPr sz="800"/>
          </a:p>
          <a:p>
            <a:pPr indent="0" lvl="0" marL="457200" rtl="0" algn="l">
              <a:spcBef>
                <a:spcPts val="0"/>
              </a:spcBef>
              <a:spcAft>
                <a:spcPts val="0"/>
              </a:spcAft>
              <a:buNone/>
            </a:pPr>
            <a:r>
              <a:t/>
            </a:r>
            <a:endParaRPr sz="800"/>
          </a:p>
          <a:p>
            <a:pPr indent="-279400" lvl="0" marL="457200" rtl="0" algn="l">
              <a:spcBef>
                <a:spcPts val="0"/>
              </a:spcBef>
              <a:spcAft>
                <a:spcPts val="0"/>
              </a:spcAft>
              <a:buSzPts val="800"/>
              <a:buChar char="●"/>
            </a:pPr>
            <a:r>
              <a:rPr lang="en" sz="800"/>
              <a:t>The system processes subreddit summaries by tokenizing the text into words. Common words with low analytical value are removed. The tokenized words are then vectorized using the TF-IDF algorithm, enabling the identification of unique and significant words in the summaries, crucial for generating precise recommendations.</a:t>
            </a:r>
            <a:endParaRPr sz="800"/>
          </a:p>
          <a:p>
            <a:pPr indent="0" lvl="0" marL="457200" rtl="0" algn="l">
              <a:spcBef>
                <a:spcPts val="0"/>
              </a:spcBef>
              <a:spcAft>
                <a:spcPts val="0"/>
              </a:spcAft>
              <a:buNone/>
            </a:pPr>
            <a:r>
              <a:t/>
            </a:r>
            <a:endParaRPr sz="800"/>
          </a:p>
          <a:p>
            <a:pPr indent="-279400" lvl="0" marL="457200" rtl="0" algn="l">
              <a:spcBef>
                <a:spcPts val="0"/>
              </a:spcBef>
              <a:spcAft>
                <a:spcPts val="0"/>
              </a:spcAft>
              <a:buSzPts val="800"/>
              <a:buChar char="●"/>
            </a:pPr>
            <a:r>
              <a:rPr lang="en" sz="800"/>
              <a:t>The core of the recommendation logic involves calculating the cosine similarity between the vectorized user input and subreddit vectors. This metric quantifies the similarity between the user’s interests and subreddit content, identifying the top 10 most relevant subreddits for personalized recommendations.</a:t>
            </a:r>
            <a:endParaRPr/>
          </a:p>
        </p:txBody>
      </p:sp>
      <p:cxnSp>
        <p:nvCxnSpPr>
          <p:cNvPr id="253" name="Google Shape;253;p38"/>
          <p:cNvCxnSpPr/>
          <p:nvPr/>
        </p:nvCxnSpPr>
        <p:spPr>
          <a:xfrm>
            <a:off x="407179" y="1091550"/>
            <a:ext cx="621600" cy="0"/>
          </a:xfrm>
          <a:prstGeom prst="straightConnector1">
            <a:avLst/>
          </a:prstGeom>
          <a:noFill/>
          <a:ln cap="flat" cmpd="sng" w="76200">
            <a:solidFill>
              <a:srgbClr val="8900E1"/>
            </a:solidFill>
            <a:prstDash val="solid"/>
            <a:round/>
            <a:headEnd len="med" w="med" type="none"/>
            <a:tailEnd len="med" w="med" type="none"/>
          </a:ln>
        </p:spPr>
      </p:cxnSp>
      <p:cxnSp>
        <p:nvCxnSpPr>
          <p:cNvPr id="254" name="Google Shape;254;p38"/>
          <p:cNvCxnSpPr/>
          <p:nvPr/>
        </p:nvCxnSpPr>
        <p:spPr>
          <a:xfrm>
            <a:off x="3695554" y="-22350"/>
            <a:ext cx="0" cy="5188200"/>
          </a:xfrm>
          <a:prstGeom prst="straightConnector1">
            <a:avLst/>
          </a:prstGeom>
          <a:noFill/>
          <a:ln cap="flat" cmpd="sng" w="76200">
            <a:solidFill>
              <a:srgbClr val="8900E1"/>
            </a:solidFill>
            <a:prstDash val="solid"/>
            <a:round/>
            <a:headEnd len="med" w="med" type="none"/>
            <a:tailEnd len="med" w="med" type="none"/>
          </a:ln>
        </p:spPr>
      </p:cxnSp>
      <p:pic>
        <p:nvPicPr>
          <p:cNvPr id="255" name="Google Shape;255;p38"/>
          <p:cNvPicPr preferRelativeResize="0"/>
          <p:nvPr/>
        </p:nvPicPr>
        <p:blipFill>
          <a:blip r:embed="rId3">
            <a:alphaModFix/>
          </a:blip>
          <a:stretch>
            <a:fillRect/>
          </a:stretch>
        </p:blipFill>
        <p:spPr>
          <a:xfrm>
            <a:off x="3788000" y="357475"/>
            <a:ext cx="5236100" cy="3249760"/>
          </a:xfrm>
          <a:prstGeom prst="rect">
            <a:avLst/>
          </a:prstGeom>
          <a:noFill/>
          <a:ln>
            <a:noFill/>
          </a:ln>
        </p:spPr>
      </p:pic>
      <p:sp>
        <p:nvSpPr>
          <p:cNvPr id="256" name="Google Shape;256;p38"/>
          <p:cNvSpPr txBox="1"/>
          <p:nvPr/>
        </p:nvSpPr>
        <p:spPr>
          <a:xfrm>
            <a:off x="4264950" y="3957250"/>
            <a:ext cx="42822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latin typeface="Montserrat"/>
                <a:ea typeface="Montserrat"/>
                <a:cs typeface="Montserrat"/>
                <a:sym typeface="Montserrat"/>
              </a:rPr>
              <a:t>Recommendation System - Architecture flow</a:t>
            </a:r>
            <a:endParaRPr>
              <a:solidFill>
                <a:srgbClr val="333333"/>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311700" y="368825"/>
            <a:ext cx="56184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snippets</a:t>
            </a:r>
            <a:endParaRPr/>
          </a:p>
        </p:txBody>
      </p:sp>
      <p:sp>
        <p:nvSpPr>
          <p:cNvPr id="262" name="Google Shape;262;p39"/>
          <p:cNvSpPr txBox="1"/>
          <p:nvPr/>
        </p:nvSpPr>
        <p:spPr>
          <a:xfrm>
            <a:off x="1126175" y="993200"/>
            <a:ext cx="23313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Montserrat"/>
                <a:ea typeface="Montserrat"/>
                <a:cs typeface="Montserrat"/>
                <a:sym typeface="Montserrat"/>
              </a:rPr>
              <a:t>Tokenization and Stop word removal </a:t>
            </a:r>
            <a:endParaRPr sz="900">
              <a:solidFill>
                <a:srgbClr val="333333"/>
              </a:solidFill>
              <a:latin typeface="Montserrat"/>
              <a:ea typeface="Montserrat"/>
              <a:cs typeface="Montserrat"/>
              <a:sym typeface="Montserrat"/>
            </a:endParaRPr>
          </a:p>
        </p:txBody>
      </p:sp>
      <p:sp>
        <p:nvSpPr>
          <p:cNvPr id="263" name="Google Shape;263;p39"/>
          <p:cNvSpPr txBox="1"/>
          <p:nvPr/>
        </p:nvSpPr>
        <p:spPr>
          <a:xfrm>
            <a:off x="5604250" y="903125"/>
            <a:ext cx="22995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Montserrat"/>
                <a:ea typeface="Montserrat"/>
                <a:cs typeface="Montserrat"/>
                <a:sym typeface="Montserrat"/>
              </a:rPr>
              <a:t>Dataset cleaning and preprocessing</a:t>
            </a:r>
            <a:endParaRPr sz="900">
              <a:solidFill>
                <a:srgbClr val="333333"/>
              </a:solidFill>
              <a:latin typeface="Montserrat"/>
              <a:ea typeface="Montserrat"/>
              <a:cs typeface="Montserrat"/>
              <a:sym typeface="Montserrat"/>
            </a:endParaRPr>
          </a:p>
        </p:txBody>
      </p:sp>
      <p:sp>
        <p:nvSpPr>
          <p:cNvPr id="264" name="Google Shape;264;p39"/>
          <p:cNvSpPr txBox="1"/>
          <p:nvPr/>
        </p:nvSpPr>
        <p:spPr>
          <a:xfrm>
            <a:off x="5375650" y="3228400"/>
            <a:ext cx="25116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333333"/>
              </a:solidFill>
              <a:latin typeface="Montserrat"/>
              <a:ea typeface="Montserrat"/>
              <a:cs typeface="Montserrat"/>
              <a:sym typeface="Montserrat"/>
            </a:endParaRPr>
          </a:p>
        </p:txBody>
      </p:sp>
      <p:pic>
        <p:nvPicPr>
          <p:cNvPr id="265" name="Google Shape;265;p39"/>
          <p:cNvPicPr preferRelativeResize="0"/>
          <p:nvPr/>
        </p:nvPicPr>
        <p:blipFill>
          <a:blip r:embed="rId3">
            <a:alphaModFix/>
          </a:blip>
          <a:stretch>
            <a:fillRect/>
          </a:stretch>
        </p:blipFill>
        <p:spPr>
          <a:xfrm>
            <a:off x="342900" y="3339200"/>
            <a:ext cx="3897857" cy="1142400"/>
          </a:xfrm>
          <a:prstGeom prst="rect">
            <a:avLst/>
          </a:prstGeom>
          <a:noFill/>
          <a:ln>
            <a:noFill/>
          </a:ln>
        </p:spPr>
      </p:pic>
      <p:pic>
        <p:nvPicPr>
          <p:cNvPr id="266" name="Google Shape;266;p39"/>
          <p:cNvPicPr preferRelativeResize="0"/>
          <p:nvPr/>
        </p:nvPicPr>
        <p:blipFill>
          <a:blip r:embed="rId4">
            <a:alphaModFix/>
          </a:blip>
          <a:stretch>
            <a:fillRect/>
          </a:stretch>
        </p:blipFill>
        <p:spPr>
          <a:xfrm>
            <a:off x="4332975" y="1329725"/>
            <a:ext cx="4596951" cy="2446225"/>
          </a:xfrm>
          <a:prstGeom prst="rect">
            <a:avLst/>
          </a:prstGeom>
          <a:noFill/>
          <a:ln>
            <a:noFill/>
          </a:ln>
        </p:spPr>
      </p:pic>
      <p:pic>
        <p:nvPicPr>
          <p:cNvPr id="267" name="Google Shape;267;p39"/>
          <p:cNvPicPr preferRelativeResize="0"/>
          <p:nvPr/>
        </p:nvPicPr>
        <p:blipFill>
          <a:blip r:embed="rId5">
            <a:alphaModFix/>
          </a:blip>
          <a:stretch>
            <a:fillRect/>
          </a:stretch>
        </p:blipFill>
        <p:spPr>
          <a:xfrm>
            <a:off x="620875" y="1253524"/>
            <a:ext cx="3341901" cy="1707619"/>
          </a:xfrm>
          <a:prstGeom prst="rect">
            <a:avLst/>
          </a:prstGeom>
          <a:noFill/>
          <a:ln>
            <a:noFill/>
          </a:ln>
        </p:spPr>
      </p:pic>
      <p:sp>
        <p:nvSpPr>
          <p:cNvPr id="268" name="Google Shape;268;p39"/>
          <p:cNvSpPr txBox="1"/>
          <p:nvPr/>
        </p:nvSpPr>
        <p:spPr>
          <a:xfrm>
            <a:off x="1427375" y="2995275"/>
            <a:ext cx="17289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Montserrat"/>
                <a:ea typeface="Montserrat"/>
                <a:cs typeface="Montserrat"/>
                <a:sym typeface="Montserrat"/>
              </a:rPr>
              <a:t>Creating TF IDF Vectors</a:t>
            </a:r>
            <a:endParaRPr sz="900">
              <a:solidFill>
                <a:srgbClr val="333333"/>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Problem</a:t>
            </a:r>
            <a:br>
              <a:rPr lang="en"/>
            </a:br>
            <a:r>
              <a:rPr lang="en"/>
              <a:t>Statement</a:t>
            </a:r>
            <a:endParaRPr/>
          </a:p>
        </p:txBody>
      </p:sp>
      <p:sp>
        <p:nvSpPr>
          <p:cNvPr id="127" name="Google Shape;127;p22"/>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The project addresses two main challenges with Reddit's textual content: Firstly, performing sentiment analysis on millions of informal, slang-laden posts using advanced NLP and machine learning models. Secondly, developing an effective content recommendation system that can sift through countless posts across subreddits, learning from user interactions and content semantics to deliver relevant and engaging material to users.</a:t>
            </a:r>
            <a:endParaRPr sz="1200"/>
          </a:p>
        </p:txBody>
      </p:sp>
      <p:cxnSp>
        <p:nvCxnSpPr>
          <p:cNvPr id="128" name="Google Shape;128;p22"/>
          <p:cNvCxnSpPr/>
          <p:nvPr/>
        </p:nvCxnSpPr>
        <p:spPr>
          <a:xfrm>
            <a:off x="2900432" y="2518986"/>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445025"/>
            <a:ext cx="56184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snippets</a:t>
            </a:r>
            <a:endParaRPr/>
          </a:p>
        </p:txBody>
      </p:sp>
      <p:pic>
        <p:nvPicPr>
          <p:cNvPr id="274" name="Google Shape;274;p40"/>
          <p:cNvPicPr preferRelativeResize="0"/>
          <p:nvPr/>
        </p:nvPicPr>
        <p:blipFill>
          <a:blip r:embed="rId3">
            <a:alphaModFix/>
          </a:blip>
          <a:stretch>
            <a:fillRect/>
          </a:stretch>
        </p:blipFill>
        <p:spPr>
          <a:xfrm>
            <a:off x="5084350" y="1231800"/>
            <a:ext cx="3368825" cy="2459851"/>
          </a:xfrm>
          <a:prstGeom prst="rect">
            <a:avLst/>
          </a:prstGeom>
          <a:noFill/>
          <a:ln>
            <a:noFill/>
          </a:ln>
        </p:spPr>
      </p:pic>
      <p:pic>
        <p:nvPicPr>
          <p:cNvPr id="275" name="Google Shape;275;p40"/>
          <p:cNvPicPr preferRelativeResize="0"/>
          <p:nvPr/>
        </p:nvPicPr>
        <p:blipFill>
          <a:blip r:embed="rId4">
            <a:alphaModFix/>
          </a:blip>
          <a:stretch>
            <a:fillRect/>
          </a:stretch>
        </p:blipFill>
        <p:spPr>
          <a:xfrm>
            <a:off x="407175" y="1652375"/>
            <a:ext cx="4483525" cy="2039275"/>
          </a:xfrm>
          <a:prstGeom prst="rect">
            <a:avLst/>
          </a:prstGeom>
          <a:noFill/>
          <a:ln>
            <a:noFill/>
          </a:ln>
        </p:spPr>
      </p:pic>
      <p:sp>
        <p:nvSpPr>
          <p:cNvPr id="276" name="Google Shape;276;p40"/>
          <p:cNvSpPr txBox="1"/>
          <p:nvPr/>
        </p:nvSpPr>
        <p:spPr>
          <a:xfrm>
            <a:off x="1299238" y="1361225"/>
            <a:ext cx="26994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Montserrat"/>
                <a:ea typeface="Montserrat"/>
                <a:cs typeface="Montserrat"/>
                <a:sym typeface="Montserrat"/>
              </a:rPr>
              <a:t>Recommendations using Cosine similarity</a:t>
            </a:r>
            <a:endParaRPr sz="900">
              <a:solidFill>
                <a:srgbClr val="333333"/>
              </a:solidFill>
              <a:latin typeface="Montserrat"/>
              <a:ea typeface="Montserrat"/>
              <a:cs typeface="Montserrat"/>
              <a:sym typeface="Montserrat"/>
            </a:endParaRPr>
          </a:p>
        </p:txBody>
      </p:sp>
      <p:sp>
        <p:nvSpPr>
          <p:cNvPr id="277" name="Google Shape;277;p40"/>
          <p:cNvSpPr txBox="1"/>
          <p:nvPr/>
        </p:nvSpPr>
        <p:spPr>
          <a:xfrm>
            <a:off x="5512963" y="871600"/>
            <a:ext cx="25116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Montserrat"/>
                <a:ea typeface="Montserrat"/>
                <a:cs typeface="Montserrat"/>
                <a:sym typeface="Montserrat"/>
              </a:rPr>
              <a:t>Creating TF IDF vectors from user query</a:t>
            </a:r>
            <a:endParaRPr sz="900">
              <a:solidFill>
                <a:srgbClr val="333333"/>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445025"/>
            <a:ext cx="56184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283" name="Google Shape;283;p41"/>
          <p:cNvPicPr preferRelativeResize="0"/>
          <p:nvPr/>
        </p:nvPicPr>
        <p:blipFill>
          <a:blip r:embed="rId3">
            <a:alphaModFix/>
          </a:blip>
          <a:stretch>
            <a:fillRect/>
          </a:stretch>
        </p:blipFill>
        <p:spPr>
          <a:xfrm>
            <a:off x="537875" y="1587425"/>
            <a:ext cx="2006650" cy="1958300"/>
          </a:xfrm>
          <a:prstGeom prst="rect">
            <a:avLst/>
          </a:prstGeom>
          <a:noFill/>
          <a:ln>
            <a:noFill/>
          </a:ln>
        </p:spPr>
      </p:pic>
      <p:pic>
        <p:nvPicPr>
          <p:cNvPr id="284" name="Google Shape;284;p41"/>
          <p:cNvPicPr preferRelativeResize="0"/>
          <p:nvPr/>
        </p:nvPicPr>
        <p:blipFill>
          <a:blip r:embed="rId4">
            <a:alphaModFix/>
          </a:blip>
          <a:stretch>
            <a:fillRect/>
          </a:stretch>
        </p:blipFill>
        <p:spPr>
          <a:xfrm>
            <a:off x="2499825" y="1587425"/>
            <a:ext cx="1883844" cy="1958301"/>
          </a:xfrm>
          <a:prstGeom prst="rect">
            <a:avLst/>
          </a:prstGeom>
          <a:noFill/>
          <a:ln>
            <a:noFill/>
          </a:ln>
        </p:spPr>
      </p:pic>
      <p:sp>
        <p:nvSpPr>
          <p:cNvPr id="285" name="Google Shape;285;p41"/>
          <p:cNvSpPr txBox="1"/>
          <p:nvPr/>
        </p:nvSpPr>
        <p:spPr>
          <a:xfrm>
            <a:off x="669200" y="1160025"/>
            <a:ext cx="37011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latin typeface="Montserrat"/>
                <a:ea typeface="Montserrat"/>
                <a:cs typeface="Montserrat"/>
                <a:sym typeface="Montserrat"/>
              </a:rPr>
              <a:t>Results for input query: “Lebron James”</a:t>
            </a:r>
            <a:endParaRPr>
              <a:solidFill>
                <a:srgbClr val="333333"/>
              </a:solidFill>
              <a:latin typeface="Montserrat"/>
              <a:ea typeface="Montserrat"/>
              <a:cs typeface="Montserrat"/>
              <a:sym typeface="Montserrat"/>
            </a:endParaRPr>
          </a:p>
        </p:txBody>
      </p:sp>
      <p:sp>
        <p:nvSpPr>
          <p:cNvPr id="286" name="Google Shape;286;p41"/>
          <p:cNvSpPr txBox="1"/>
          <p:nvPr/>
        </p:nvSpPr>
        <p:spPr>
          <a:xfrm>
            <a:off x="2400150" y="3836700"/>
            <a:ext cx="4343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latin typeface="Montserrat"/>
                <a:ea typeface="Montserrat"/>
                <a:cs typeface="Montserrat"/>
                <a:sym typeface="Montserrat"/>
              </a:rPr>
              <a:t>We aggregate results for cosine similarity &gt; 0.7</a:t>
            </a:r>
            <a:endParaRPr>
              <a:solidFill>
                <a:srgbClr val="333333"/>
              </a:solidFill>
              <a:latin typeface="Montserrat"/>
              <a:ea typeface="Montserrat"/>
              <a:cs typeface="Montserrat"/>
              <a:sym typeface="Montserrat"/>
            </a:endParaRPr>
          </a:p>
        </p:txBody>
      </p:sp>
      <p:sp>
        <p:nvSpPr>
          <p:cNvPr id="287" name="Google Shape;287;p41"/>
          <p:cNvSpPr txBox="1"/>
          <p:nvPr/>
        </p:nvSpPr>
        <p:spPr>
          <a:xfrm>
            <a:off x="5013700" y="1193325"/>
            <a:ext cx="3488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latin typeface="Montserrat"/>
                <a:ea typeface="Montserrat"/>
                <a:cs typeface="Montserrat"/>
                <a:sym typeface="Montserrat"/>
              </a:rPr>
              <a:t>Results for input query: “Taylor Swift”</a:t>
            </a:r>
            <a:endParaRPr>
              <a:solidFill>
                <a:srgbClr val="333333"/>
              </a:solidFill>
              <a:latin typeface="Montserrat"/>
              <a:ea typeface="Montserrat"/>
              <a:cs typeface="Montserrat"/>
              <a:sym typeface="Montserrat"/>
            </a:endParaRPr>
          </a:p>
        </p:txBody>
      </p:sp>
      <p:pic>
        <p:nvPicPr>
          <p:cNvPr id="288" name="Google Shape;288;p41"/>
          <p:cNvPicPr preferRelativeResize="0"/>
          <p:nvPr/>
        </p:nvPicPr>
        <p:blipFill>
          <a:blip r:embed="rId5">
            <a:alphaModFix/>
          </a:blip>
          <a:stretch>
            <a:fillRect/>
          </a:stretch>
        </p:blipFill>
        <p:spPr>
          <a:xfrm>
            <a:off x="7243850" y="1695400"/>
            <a:ext cx="1619573" cy="1609500"/>
          </a:xfrm>
          <a:prstGeom prst="rect">
            <a:avLst/>
          </a:prstGeom>
          <a:noFill/>
          <a:ln>
            <a:noFill/>
          </a:ln>
        </p:spPr>
      </p:pic>
      <p:pic>
        <p:nvPicPr>
          <p:cNvPr id="289" name="Google Shape;289;p41"/>
          <p:cNvPicPr preferRelativeResize="0"/>
          <p:nvPr/>
        </p:nvPicPr>
        <p:blipFill>
          <a:blip r:embed="rId6">
            <a:alphaModFix/>
          </a:blip>
          <a:stretch>
            <a:fillRect/>
          </a:stretch>
        </p:blipFill>
        <p:spPr>
          <a:xfrm>
            <a:off x="4484000" y="1619250"/>
            <a:ext cx="2682649" cy="1685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311700" y="908975"/>
            <a:ext cx="3345900" cy="319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000"/>
              <a:t>Limitations and Future Work</a:t>
            </a:r>
            <a:endParaRPr sz="3900"/>
          </a:p>
        </p:txBody>
      </p:sp>
      <p:sp>
        <p:nvSpPr>
          <p:cNvPr id="295" name="Google Shape;295;p42"/>
          <p:cNvSpPr txBox="1"/>
          <p:nvPr>
            <p:ph idx="1" type="body"/>
          </p:nvPr>
        </p:nvSpPr>
        <p:spPr>
          <a:xfrm>
            <a:off x="4114800" y="451775"/>
            <a:ext cx="4192800" cy="469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rPr>
              <a:t>Limitations</a:t>
            </a:r>
            <a:endParaRPr b="1" sz="1000">
              <a:solidFill>
                <a:schemeClr val="dk1"/>
              </a:solidFill>
            </a:endParaRPr>
          </a:p>
          <a:p>
            <a:pPr indent="0" lvl="0" marL="0" rtl="0" algn="l">
              <a:lnSpc>
                <a:spcPct val="115000"/>
              </a:lnSpc>
              <a:spcBef>
                <a:spcPts val="1600"/>
              </a:spcBef>
              <a:spcAft>
                <a:spcPts val="0"/>
              </a:spcAft>
              <a:buNone/>
            </a:pPr>
            <a:r>
              <a:rPr b="1" lang="en" sz="800"/>
              <a:t>Challenges with Static Dataset</a:t>
            </a:r>
            <a:endParaRPr b="1" sz="800"/>
          </a:p>
          <a:p>
            <a:pPr indent="-279400" lvl="0" marL="457200" rtl="0" algn="l">
              <a:lnSpc>
                <a:spcPct val="115000"/>
              </a:lnSpc>
              <a:spcBef>
                <a:spcPts val="1600"/>
              </a:spcBef>
              <a:spcAft>
                <a:spcPts val="0"/>
              </a:spcAft>
              <a:buSzPts val="800"/>
              <a:buChar char="●"/>
            </a:pPr>
            <a:r>
              <a:rPr lang="en" sz="800"/>
              <a:t>Reddit is dynamic; static dataset may not capture recent trends.</a:t>
            </a:r>
            <a:endParaRPr sz="800"/>
          </a:p>
          <a:p>
            <a:pPr indent="-279400" lvl="0" marL="457200" rtl="0" algn="l">
              <a:lnSpc>
                <a:spcPct val="115000"/>
              </a:lnSpc>
              <a:spcBef>
                <a:spcPts val="0"/>
              </a:spcBef>
              <a:spcAft>
                <a:spcPts val="0"/>
              </a:spcAft>
              <a:buSzPts val="800"/>
              <a:buChar char="●"/>
            </a:pPr>
            <a:r>
              <a:rPr lang="en" sz="800"/>
              <a:t>New subreddit creations and shifts in user interests are missed.</a:t>
            </a:r>
            <a:endParaRPr sz="800"/>
          </a:p>
          <a:p>
            <a:pPr indent="-279400" lvl="0" marL="457200" rtl="0" algn="l">
              <a:lnSpc>
                <a:spcPct val="115000"/>
              </a:lnSpc>
              <a:spcBef>
                <a:spcPts val="0"/>
              </a:spcBef>
              <a:spcAft>
                <a:spcPts val="0"/>
              </a:spcAft>
              <a:buSzPts val="800"/>
              <a:buChar char="●"/>
            </a:pPr>
            <a:r>
              <a:rPr lang="en" sz="800"/>
              <a:t>Recommendations may not align with the latest content.</a:t>
            </a:r>
            <a:endParaRPr b="1" sz="800"/>
          </a:p>
          <a:p>
            <a:pPr indent="0" lvl="0" marL="0" rtl="0" algn="l">
              <a:lnSpc>
                <a:spcPct val="115000"/>
              </a:lnSpc>
              <a:spcBef>
                <a:spcPts val="1600"/>
              </a:spcBef>
              <a:spcAft>
                <a:spcPts val="0"/>
              </a:spcAft>
              <a:buNone/>
            </a:pPr>
            <a:r>
              <a:rPr b="1" lang="en" sz="800"/>
              <a:t>Limitations in Personalization and Complexity</a:t>
            </a:r>
            <a:endParaRPr b="1" sz="800"/>
          </a:p>
          <a:p>
            <a:pPr indent="-279400" lvl="0" marL="457200" rtl="0" algn="l">
              <a:lnSpc>
                <a:spcPct val="115000"/>
              </a:lnSpc>
              <a:spcBef>
                <a:spcPts val="1600"/>
              </a:spcBef>
              <a:spcAft>
                <a:spcPts val="0"/>
              </a:spcAft>
              <a:buSzPts val="800"/>
              <a:buChar char="●"/>
            </a:pPr>
            <a:r>
              <a:rPr lang="en" sz="800"/>
              <a:t>Sentiment analysis is robust, but no user profiling.</a:t>
            </a:r>
            <a:endParaRPr sz="800"/>
          </a:p>
          <a:p>
            <a:pPr indent="-279400" lvl="0" marL="457200" rtl="0" algn="l">
              <a:lnSpc>
                <a:spcPct val="115000"/>
              </a:lnSpc>
              <a:spcBef>
                <a:spcPts val="0"/>
              </a:spcBef>
              <a:spcAft>
                <a:spcPts val="0"/>
              </a:spcAft>
              <a:buSzPts val="800"/>
              <a:buChar char="●"/>
            </a:pPr>
            <a:r>
              <a:rPr lang="en" sz="800"/>
              <a:t>Recommendations solely based on current input.</a:t>
            </a:r>
            <a:endParaRPr sz="800"/>
          </a:p>
          <a:p>
            <a:pPr indent="-279400" lvl="0" marL="457200" rtl="0" algn="l">
              <a:lnSpc>
                <a:spcPct val="115000"/>
              </a:lnSpc>
              <a:spcBef>
                <a:spcPts val="0"/>
              </a:spcBef>
              <a:spcAft>
                <a:spcPts val="0"/>
              </a:spcAft>
              <a:buSzPts val="800"/>
              <a:buChar char="●"/>
            </a:pPr>
            <a:r>
              <a:rPr lang="en" sz="800"/>
              <a:t>Impact: Relevance and accuracy of recommendations may suffer.</a:t>
            </a:r>
            <a:endParaRPr sz="800"/>
          </a:p>
          <a:p>
            <a:pPr indent="0" lvl="0" marL="0" rtl="0" algn="l">
              <a:lnSpc>
                <a:spcPct val="115000"/>
              </a:lnSpc>
              <a:spcBef>
                <a:spcPts val="1600"/>
              </a:spcBef>
              <a:spcAft>
                <a:spcPts val="0"/>
              </a:spcAft>
              <a:buNone/>
            </a:pPr>
            <a:r>
              <a:rPr b="1" lang="en" sz="1000">
                <a:solidFill>
                  <a:schemeClr val="dk1"/>
                </a:solidFill>
              </a:rPr>
              <a:t>Future Work and Improvements</a:t>
            </a:r>
            <a:endParaRPr b="1" sz="1000">
              <a:solidFill>
                <a:schemeClr val="dk1"/>
              </a:solidFill>
            </a:endParaRPr>
          </a:p>
          <a:p>
            <a:pPr indent="0" lvl="0" marL="0" rtl="0" algn="l">
              <a:lnSpc>
                <a:spcPct val="115000"/>
              </a:lnSpc>
              <a:spcBef>
                <a:spcPts val="1600"/>
              </a:spcBef>
              <a:spcAft>
                <a:spcPts val="0"/>
              </a:spcAft>
              <a:buNone/>
            </a:pPr>
            <a:r>
              <a:rPr b="1" lang="en" sz="800"/>
              <a:t>Incorporating Real-Time Data and User Profiling</a:t>
            </a:r>
            <a:endParaRPr b="1" sz="800"/>
          </a:p>
          <a:p>
            <a:pPr indent="-279400" lvl="0" marL="457200" rtl="0" algn="l">
              <a:lnSpc>
                <a:spcPct val="115000"/>
              </a:lnSpc>
              <a:spcBef>
                <a:spcPts val="1600"/>
              </a:spcBef>
              <a:spcAft>
                <a:spcPts val="0"/>
              </a:spcAft>
              <a:buSzPts val="800"/>
              <a:buChar char="●"/>
            </a:pPr>
            <a:r>
              <a:rPr lang="en" sz="800"/>
              <a:t>Integrate real-time data for up-to-date recommendations.</a:t>
            </a:r>
            <a:endParaRPr sz="800"/>
          </a:p>
          <a:p>
            <a:pPr indent="-279400" lvl="0" marL="457200" rtl="0" algn="l">
              <a:lnSpc>
                <a:spcPct val="115000"/>
              </a:lnSpc>
              <a:spcBef>
                <a:spcPts val="0"/>
              </a:spcBef>
              <a:spcAft>
                <a:spcPts val="0"/>
              </a:spcAft>
              <a:buSzPts val="800"/>
              <a:buChar char="●"/>
            </a:pPr>
            <a:r>
              <a:rPr lang="en" sz="800"/>
              <a:t>Incorporate user profiles and historical interactions.</a:t>
            </a:r>
            <a:endParaRPr sz="800"/>
          </a:p>
          <a:p>
            <a:pPr indent="-279400" lvl="0" marL="457200" rtl="0" algn="l">
              <a:lnSpc>
                <a:spcPct val="115000"/>
              </a:lnSpc>
              <a:spcBef>
                <a:spcPts val="0"/>
              </a:spcBef>
              <a:spcAft>
                <a:spcPts val="0"/>
              </a:spcAft>
              <a:buSzPts val="800"/>
              <a:buChar char="●"/>
            </a:pPr>
            <a:r>
              <a:rPr lang="en" sz="800"/>
              <a:t>Result: More relevant and personalized subreddit suggestions.</a:t>
            </a:r>
            <a:endParaRPr sz="800"/>
          </a:p>
          <a:p>
            <a:pPr indent="0" lvl="0" marL="0" rtl="0" algn="l">
              <a:lnSpc>
                <a:spcPct val="115000"/>
              </a:lnSpc>
              <a:spcBef>
                <a:spcPts val="1600"/>
              </a:spcBef>
              <a:spcAft>
                <a:spcPts val="0"/>
              </a:spcAft>
              <a:buNone/>
            </a:pPr>
            <a:r>
              <a:rPr b="1" lang="en" sz="800"/>
              <a:t>Exploring Advanced Techniques for Enhanced Personalization</a:t>
            </a:r>
            <a:endParaRPr sz="800"/>
          </a:p>
          <a:p>
            <a:pPr indent="-279400" lvl="0" marL="457200" rtl="0" algn="l">
              <a:lnSpc>
                <a:spcPct val="115000"/>
              </a:lnSpc>
              <a:spcBef>
                <a:spcPts val="1600"/>
              </a:spcBef>
              <a:spcAft>
                <a:spcPts val="0"/>
              </a:spcAft>
              <a:buSzPts val="800"/>
              <a:buChar char="●"/>
            </a:pPr>
            <a:r>
              <a:rPr lang="en" sz="800"/>
              <a:t>Investigate collaborative filtering, user behavior analysis.</a:t>
            </a:r>
            <a:endParaRPr sz="800"/>
          </a:p>
          <a:p>
            <a:pPr indent="-279400" lvl="0" marL="457200" rtl="0" algn="l">
              <a:lnSpc>
                <a:spcPct val="115000"/>
              </a:lnSpc>
              <a:spcBef>
                <a:spcPts val="0"/>
              </a:spcBef>
              <a:spcAft>
                <a:spcPts val="0"/>
              </a:spcAft>
              <a:buSzPts val="800"/>
              <a:buChar char="●"/>
            </a:pPr>
            <a:r>
              <a:rPr lang="en" sz="800"/>
              <a:t>Explore context-aware recommendation algorithms.</a:t>
            </a:r>
            <a:endParaRPr sz="800"/>
          </a:p>
          <a:p>
            <a:pPr indent="-279400" lvl="0" marL="457200" rtl="0" algn="l">
              <a:lnSpc>
                <a:spcPct val="115000"/>
              </a:lnSpc>
              <a:spcBef>
                <a:spcPts val="0"/>
              </a:spcBef>
              <a:spcAft>
                <a:spcPts val="0"/>
              </a:spcAft>
              <a:buSzPts val="800"/>
              <a:buChar char="●"/>
            </a:pPr>
            <a:r>
              <a:rPr lang="en" sz="800"/>
              <a:t>Goal: Provide a more customized user experience.</a:t>
            </a:r>
            <a:endParaRPr sz="800"/>
          </a:p>
          <a:p>
            <a:pPr indent="0" lvl="0" marL="0" rtl="0" algn="l">
              <a:spcBef>
                <a:spcPts val="1600"/>
              </a:spcBef>
              <a:spcAft>
                <a:spcPts val="1600"/>
              </a:spcAft>
              <a:buNone/>
            </a:pPr>
            <a:r>
              <a:t/>
            </a:r>
            <a:endParaRPr sz="800"/>
          </a:p>
        </p:txBody>
      </p:sp>
      <p:cxnSp>
        <p:nvCxnSpPr>
          <p:cNvPr id="296" name="Google Shape;296;p42"/>
          <p:cNvCxnSpPr/>
          <p:nvPr/>
        </p:nvCxnSpPr>
        <p:spPr>
          <a:xfrm>
            <a:off x="2955282" y="2659386"/>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type="title"/>
          </p:nvPr>
        </p:nvSpPr>
        <p:spPr>
          <a:xfrm>
            <a:off x="311700" y="1137575"/>
            <a:ext cx="3345900" cy="319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a:t>
            </a:r>
            <a:r>
              <a:rPr lang="en" sz="4100"/>
              <a:t>onclusion</a:t>
            </a:r>
            <a:endParaRPr sz="4100"/>
          </a:p>
        </p:txBody>
      </p:sp>
      <p:sp>
        <p:nvSpPr>
          <p:cNvPr id="302" name="Google Shape;302;p43"/>
          <p:cNvSpPr txBox="1"/>
          <p:nvPr>
            <p:ph idx="1" type="body"/>
          </p:nvPr>
        </p:nvSpPr>
        <p:spPr>
          <a:xfrm>
            <a:off x="4114800" y="1175675"/>
            <a:ext cx="4192800" cy="326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Our exploratory data analysis of the TensorFlow Reddit dataset using Pyspark, SparkML, and MongoDB has revealed key insights into Reddit's community dynamics, such as trends in post lengths, popular topics, and active authors. We performed sentiment analysis to gauge the emotional tone across subreddits, aiding in developing a tailored content recommender system. This enhanced user engagement and provided valuable insights for community moderators and marketers. Overall, our project demonstrates the impact of big data tools in analyzing and understanding complex social media interactions, significantly enriching the Reddit user experience</a:t>
            </a:r>
            <a:endParaRPr sz="1200"/>
          </a:p>
        </p:txBody>
      </p:sp>
      <p:cxnSp>
        <p:nvCxnSpPr>
          <p:cNvPr id="303" name="Google Shape;303;p43"/>
          <p:cNvCxnSpPr/>
          <p:nvPr/>
        </p:nvCxnSpPr>
        <p:spPr>
          <a:xfrm>
            <a:off x="2932207" y="1850086"/>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Dataset</a:t>
            </a:r>
            <a:br>
              <a:rPr lang="en"/>
            </a:br>
            <a:r>
              <a:rPr lang="en"/>
              <a:t>Used</a:t>
            </a:r>
            <a:endParaRPr/>
          </a:p>
        </p:txBody>
      </p:sp>
      <p:sp>
        <p:nvSpPr>
          <p:cNvPr id="134" name="Google Shape;134;p23"/>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The TensorFlow Reddit dataset, comprising nearly 4 million records and totaling 18.09 GiB, features posts with an average of 270 words and summaries averaging 28 words. </a:t>
            </a:r>
            <a:br>
              <a:rPr lang="en" sz="1200"/>
            </a:br>
            <a:r>
              <a:rPr lang="en" sz="1200"/>
              <a:t>Key attributes include normalizedBody (formatted full post), subreddit_id (unique identifier for subreddits), subreddit (subreddit name), summary, body (entire post), content (post content minus "TLDR"), author (poster's username), and id (unique author identifier). </a:t>
            </a:r>
            <a:br>
              <a:rPr lang="en" sz="1200"/>
            </a:br>
            <a:r>
              <a:rPr lang="en" sz="1200"/>
              <a:t>This dataset offers a comprehensive source for natural language processing and machine learning applications related to Reddit content.</a:t>
            </a:r>
            <a:endParaRPr sz="1200"/>
          </a:p>
        </p:txBody>
      </p:sp>
      <p:cxnSp>
        <p:nvCxnSpPr>
          <p:cNvPr id="135" name="Google Shape;135;p23"/>
          <p:cNvCxnSpPr/>
          <p:nvPr/>
        </p:nvCxnSpPr>
        <p:spPr>
          <a:xfrm>
            <a:off x="2900432" y="2518986"/>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3">
            <a:alphaModFix/>
          </a:blip>
          <a:srcRect b="0" l="0" r="0" t="0"/>
          <a:stretch/>
        </p:blipFill>
        <p:spPr>
          <a:xfrm>
            <a:off x="2726525" y="1462959"/>
            <a:ext cx="1583602" cy="1583602"/>
          </a:xfrm>
          <a:prstGeom prst="rect">
            <a:avLst/>
          </a:prstGeom>
          <a:noFill/>
          <a:ln>
            <a:noFill/>
          </a:ln>
        </p:spPr>
      </p:pic>
      <p:pic>
        <p:nvPicPr>
          <p:cNvPr id="141" name="Google Shape;141;p24"/>
          <p:cNvPicPr preferRelativeResize="0"/>
          <p:nvPr/>
        </p:nvPicPr>
        <p:blipFill rotWithShape="1">
          <a:blip r:embed="rId4">
            <a:alphaModFix/>
          </a:blip>
          <a:srcRect b="0" l="7962" r="7954" t="0"/>
          <a:stretch/>
        </p:blipFill>
        <p:spPr>
          <a:xfrm>
            <a:off x="4884425" y="1462959"/>
            <a:ext cx="1583602" cy="1583602"/>
          </a:xfrm>
          <a:prstGeom prst="rect">
            <a:avLst/>
          </a:prstGeom>
          <a:noFill/>
          <a:ln>
            <a:noFill/>
          </a:ln>
        </p:spPr>
      </p:pic>
      <p:sp>
        <p:nvSpPr>
          <p:cNvPr id="142" name="Google Shape;142;p24"/>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Used</a:t>
            </a:r>
            <a:endParaRPr/>
          </a:p>
        </p:txBody>
      </p:sp>
      <p:sp>
        <p:nvSpPr>
          <p:cNvPr id="143" name="Google Shape;143;p24"/>
          <p:cNvSpPr txBox="1"/>
          <p:nvPr/>
        </p:nvSpPr>
        <p:spPr>
          <a:xfrm>
            <a:off x="211725"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PySpark</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Used for Exploratory Data Analysis and Sentiment Analysis</a:t>
            </a:r>
            <a:endParaRPr sz="1000">
              <a:solidFill>
                <a:srgbClr val="333333"/>
              </a:solidFill>
              <a:latin typeface="Montserrat"/>
              <a:ea typeface="Montserrat"/>
              <a:cs typeface="Montserrat"/>
              <a:sym typeface="Montserrat"/>
            </a:endParaRPr>
          </a:p>
        </p:txBody>
      </p:sp>
      <p:sp>
        <p:nvSpPr>
          <p:cNvPr id="144" name="Google Shape;144;p24"/>
          <p:cNvSpPr txBox="1"/>
          <p:nvPr/>
        </p:nvSpPr>
        <p:spPr>
          <a:xfrm>
            <a:off x="2369625"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Pandas and Matplotlib</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Used to create plots and visualizations for better insights.</a:t>
            </a:r>
            <a:endParaRPr sz="1000">
              <a:solidFill>
                <a:srgbClr val="333333"/>
              </a:solidFill>
              <a:latin typeface="Montserrat"/>
              <a:ea typeface="Montserrat"/>
              <a:cs typeface="Montserrat"/>
              <a:sym typeface="Montserrat"/>
            </a:endParaRPr>
          </a:p>
        </p:txBody>
      </p:sp>
      <p:sp>
        <p:nvSpPr>
          <p:cNvPr id="145" name="Google Shape;145;p24"/>
          <p:cNvSpPr txBox="1"/>
          <p:nvPr/>
        </p:nvSpPr>
        <p:spPr>
          <a:xfrm>
            <a:off x="4527525"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SparkML</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To train the recommender system and sentiment analysis task.</a:t>
            </a:r>
            <a:endParaRPr sz="1000">
              <a:solidFill>
                <a:srgbClr val="333333"/>
              </a:solidFill>
              <a:latin typeface="Montserrat"/>
              <a:ea typeface="Montserrat"/>
              <a:cs typeface="Montserrat"/>
              <a:sym typeface="Montserrat"/>
            </a:endParaRPr>
          </a:p>
        </p:txBody>
      </p:sp>
      <p:pic>
        <p:nvPicPr>
          <p:cNvPr id="146" name="Google Shape;146;p24"/>
          <p:cNvPicPr preferRelativeResize="0"/>
          <p:nvPr/>
        </p:nvPicPr>
        <p:blipFill rotWithShape="1">
          <a:blip r:embed="rId5">
            <a:alphaModFix/>
          </a:blip>
          <a:srcRect b="0" l="13466" r="13466" t="0"/>
          <a:stretch/>
        </p:blipFill>
        <p:spPr>
          <a:xfrm>
            <a:off x="568625" y="1462959"/>
            <a:ext cx="1583603" cy="1583602"/>
          </a:xfrm>
          <a:prstGeom prst="rect">
            <a:avLst/>
          </a:prstGeom>
          <a:noFill/>
          <a:ln>
            <a:noFill/>
          </a:ln>
        </p:spPr>
      </p:pic>
      <p:pic>
        <p:nvPicPr>
          <p:cNvPr id="147" name="Google Shape;147;p24"/>
          <p:cNvPicPr preferRelativeResize="0"/>
          <p:nvPr/>
        </p:nvPicPr>
        <p:blipFill rotWithShape="1">
          <a:blip r:embed="rId6">
            <a:alphaModFix/>
          </a:blip>
          <a:srcRect b="0" l="0" r="0" t="0"/>
          <a:stretch/>
        </p:blipFill>
        <p:spPr>
          <a:xfrm>
            <a:off x="7042325" y="1462959"/>
            <a:ext cx="1583602" cy="1583602"/>
          </a:xfrm>
          <a:prstGeom prst="rect">
            <a:avLst/>
          </a:prstGeom>
          <a:noFill/>
          <a:ln>
            <a:noFill/>
          </a:ln>
        </p:spPr>
      </p:pic>
      <p:sp>
        <p:nvSpPr>
          <p:cNvPr id="148" name="Google Shape;148;p24"/>
          <p:cNvSpPr txBox="1"/>
          <p:nvPr/>
        </p:nvSpPr>
        <p:spPr>
          <a:xfrm>
            <a:off x="6607425" y="3185100"/>
            <a:ext cx="2453400" cy="6465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lang="en" sz="1200">
                <a:solidFill>
                  <a:schemeClr val="dk1"/>
                </a:solidFill>
                <a:latin typeface="Montserrat ExtraBold"/>
                <a:ea typeface="Montserrat ExtraBold"/>
                <a:cs typeface="Montserrat ExtraBold"/>
                <a:sym typeface="Montserrat ExtraBold"/>
              </a:rPr>
              <a:t>Mongodb</a:t>
            </a:r>
            <a:endParaRPr sz="1200">
              <a:solidFill>
                <a:schemeClr val="dk1"/>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chemeClr val="dk2"/>
                </a:solidFill>
                <a:latin typeface="Montserrat"/>
                <a:ea typeface="Montserrat"/>
                <a:cs typeface="Montserrat"/>
                <a:sym typeface="Montserrat"/>
              </a:rPr>
              <a:t>Used to store the end results.</a:t>
            </a:r>
            <a:endParaRPr sz="1000">
              <a:solidFill>
                <a:schemeClr val="dk2"/>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p:txBody>
      </p:sp>
      <p:pic>
        <p:nvPicPr>
          <p:cNvPr id="154" name="Google Shape;154;p25"/>
          <p:cNvPicPr preferRelativeResize="0"/>
          <p:nvPr/>
        </p:nvPicPr>
        <p:blipFill>
          <a:blip r:embed="rId3">
            <a:alphaModFix/>
          </a:blip>
          <a:stretch>
            <a:fillRect/>
          </a:stretch>
        </p:blipFill>
        <p:spPr>
          <a:xfrm>
            <a:off x="1329126" y="1017725"/>
            <a:ext cx="6485749" cy="351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160" name="Google Shape;160;p26"/>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8900E1"/>
                </a:solidFill>
                <a:latin typeface="Montserrat"/>
                <a:ea typeface="Montserrat"/>
                <a:cs typeface="Montserrat"/>
                <a:sym typeface="Montserrat"/>
              </a:rPr>
              <a:t>01</a:t>
            </a:r>
            <a:endParaRPr b="1" sz="25000">
              <a:solidFill>
                <a:srgbClr val="8900E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50"/>
              <a:t>Count of posts in each subreddit</a:t>
            </a:r>
            <a:endParaRPr sz="3150"/>
          </a:p>
        </p:txBody>
      </p:sp>
      <p:sp>
        <p:nvSpPr>
          <p:cNvPr id="166" name="Google Shape;166;p27"/>
          <p:cNvSpPr txBox="1"/>
          <p:nvPr>
            <p:ph idx="1" type="body"/>
          </p:nvPr>
        </p:nvSpPr>
        <p:spPr>
          <a:xfrm>
            <a:off x="311700" y="2750150"/>
            <a:ext cx="4390200" cy="152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our initial exploratory data analysis, we determined that AskReddit, relationships, leagueoflegends, tifu, and relationship_advice are the top five subreddits in terms of post volume, reflecting their activity and popularity on Reddit.</a:t>
            </a:r>
            <a:endParaRPr/>
          </a:p>
        </p:txBody>
      </p:sp>
      <p:cxnSp>
        <p:nvCxnSpPr>
          <p:cNvPr id="167" name="Google Shape;167;p27"/>
          <p:cNvCxnSpPr/>
          <p:nvPr/>
        </p:nvCxnSpPr>
        <p:spPr>
          <a:xfrm>
            <a:off x="4882050" y="59175"/>
            <a:ext cx="2700" cy="5140500"/>
          </a:xfrm>
          <a:prstGeom prst="straightConnector1">
            <a:avLst/>
          </a:prstGeom>
          <a:noFill/>
          <a:ln cap="flat" cmpd="sng" w="76200">
            <a:solidFill>
              <a:srgbClr val="8900E1"/>
            </a:solidFill>
            <a:prstDash val="solid"/>
            <a:round/>
            <a:headEnd len="med" w="med" type="none"/>
            <a:tailEnd len="med" w="med" type="none"/>
          </a:ln>
        </p:spPr>
      </p:cxnSp>
      <p:pic>
        <p:nvPicPr>
          <p:cNvPr id="168" name="Google Shape;168;p27"/>
          <p:cNvPicPr preferRelativeResize="0"/>
          <p:nvPr/>
        </p:nvPicPr>
        <p:blipFill>
          <a:blip r:embed="rId3">
            <a:alphaModFix/>
          </a:blip>
          <a:stretch>
            <a:fillRect/>
          </a:stretch>
        </p:blipFill>
        <p:spPr>
          <a:xfrm>
            <a:off x="4753700" y="0"/>
            <a:ext cx="4390300" cy="5143499"/>
          </a:xfrm>
          <a:prstGeom prst="rect">
            <a:avLst/>
          </a:prstGeom>
          <a:noFill/>
          <a:ln>
            <a:noFill/>
          </a:ln>
        </p:spPr>
      </p:pic>
      <p:pic>
        <p:nvPicPr>
          <p:cNvPr id="169" name="Google Shape;169;p27"/>
          <p:cNvPicPr preferRelativeResize="0"/>
          <p:nvPr/>
        </p:nvPicPr>
        <p:blipFill>
          <a:blip r:embed="rId4">
            <a:alphaModFix/>
          </a:blip>
          <a:stretch>
            <a:fillRect/>
          </a:stretch>
        </p:blipFill>
        <p:spPr>
          <a:xfrm>
            <a:off x="363500" y="2138125"/>
            <a:ext cx="4390201" cy="68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Average post length of </a:t>
            </a:r>
            <a:br>
              <a:rPr lang="en" sz="3000"/>
            </a:br>
            <a:r>
              <a:rPr lang="en" sz="3000"/>
              <a:t>posts in each subreddit</a:t>
            </a:r>
            <a:endParaRPr sz="3000"/>
          </a:p>
          <a:p>
            <a:pPr indent="0" lvl="0" marL="0" rtl="0" algn="l">
              <a:spcBef>
                <a:spcPts val="0"/>
              </a:spcBef>
              <a:spcAft>
                <a:spcPts val="0"/>
              </a:spcAft>
              <a:buNone/>
            </a:pPr>
            <a:r>
              <a:t/>
            </a:r>
            <a:endParaRPr sz="3000"/>
          </a:p>
        </p:txBody>
      </p:sp>
      <p:sp>
        <p:nvSpPr>
          <p:cNvPr id="175" name="Google Shape;175;p28"/>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analytical step examines the length of posts in various Reddit communities to gauge the depth and nature of discussions, aiding in understanding user engagement and guiding content strategy development.</a:t>
            </a:r>
            <a:endParaRPr/>
          </a:p>
        </p:txBody>
      </p:sp>
      <p:cxnSp>
        <p:nvCxnSpPr>
          <p:cNvPr id="176" name="Google Shape;176;p28"/>
          <p:cNvCxnSpPr/>
          <p:nvPr/>
        </p:nvCxnSpPr>
        <p:spPr>
          <a:xfrm>
            <a:off x="407179" y="2208700"/>
            <a:ext cx="621600" cy="0"/>
          </a:xfrm>
          <a:prstGeom prst="straightConnector1">
            <a:avLst/>
          </a:prstGeom>
          <a:noFill/>
          <a:ln cap="flat" cmpd="sng" w="76200">
            <a:solidFill>
              <a:srgbClr val="8900E1"/>
            </a:solidFill>
            <a:prstDash val="solid"/>
            <a:round/>
            <a:headEnd len="med" w="med" type="none"/>
            <a:tailEnd len="med" w="med" type="none"/>
          </a:ln>
        </p:spPr>
      </p:cxnSp>
      <p:cxnSp>
        <p:nvCxnSpPr>
          <p:cNvPr id="177" name="Google Shape;177;p28"/>
          <p:cNvCxnSpPr/>
          <p:nvPr/>
        </p:nvCxnSpPr>
        <p:spPr>
          <a:xfrm>
            <a:off x="4645304" y="-22350"/>
            <a:ext cx="0" cy="5188200"/>
          </a:xfrm>
          <a:prstGeom prst="straightConnector1">
            <a:avLst/>
          </a:prstGeom>
          <a:noFill/>
          <a:ln cap="flat" cmpd="sng" w="76200">
            <a:solidFill>
              <a:srgbClr val="8900E1"/>
            </a:solidFill>
            <a:prstDash val="solid"/>
            <a:round/>
            <a:headEnd len="med" w="med" type="none"/>
            <a:tailEnd len="med" w="med" type="none"/>
          </a:ln>
        </p:spPr>
      </p:cxnSp>
      <p:pic>
        <p:nvPicPr>
          <p:cNvPr id="178" name="Google Shape;178;p28"/>
          <p:cNvPicPr preferRelativeResize="0"/>
          <p:nvPr/>
        </p:nvPicPr>
        <p:blipFill>
          <a:blip r:embed="rId3">
            <a:alphaModFix/>
          </a:blip>
          <a:stretch>
            <a:fillRect/>
          </a:stretch>
        </p:blipFill>
        <p:spPr>
          <a:xfrm>
            <a:off x="4834425" y="0"/>
            <a:ext cx="4624551" cy="5188200"/>
          </a:xfrm>
          <a:prstGeom prst="rect">
            <a:avLst/>
          </a:prstGeom>
          <a:noFill/>
          <a:ln>
            <a:noFill/>
          </a:ln>
        </p:spPr>
      </p:pic>
      <p:pic>
        <p:nvPicPr>
          <p:cNvPr id="179" name="Google Shape;179;p28"/>
          <p:cNvPicPr preferRelativeResize="0"/>
          <p:nvPr/>
        </p:nvPicPr>
        <p:blipFill>
          <a:blip r:embed="rId4">
            <a:alphaModFix/>
          </a:blip>
          <a:stretch>
            <a:fillRect/>
          </a:stretch>
        </p:blipFill>
        <p:spPr>
          <a:xfrm>
            <a:off x="407175" y="2141200"/>
            <a:ext cx="4100500" cy="90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Top 10 Authors by Number of Posts</a:t>
            </a:r>
            <a:endParaRPr sz="3000"/>
          </a:p>
        </p:txBody>
      </p:sp>
      <p:sp>
        <p:nvSpPr>
          <p:cNvPr id="185" name="Google Shape;185;p29"/>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step ranks authors by their posting frequency, aiming to identify the top 10 most active, providing insights into key contributors and content distribution within the community.</a:t>
            </a:r>
            <a:endParaRPr/>
          </a:p>
        </p:txBody>
      </p:sp>
      <p:cxnSp>
        <p:nvCxnSpPr>
          <p:cNvPr id="186" name="Google Shape;186;p29"/>
          <p:cNvCxnSpPr/>
          <p:nvPr/>
        </p:nvCxnSpPr>
        <p:spPr>
          <a:xfrm>
            <a:off x="4468229" y="-91550"/>
            <a:ext cx="0" cy="5188200"/>
          </a:xfrm>
          <a:prstGeom prst="straightConnector1">
            <a:avLst/>
          </a:prstGeom>
          <a:noFill/>
          <a:ln cap="flat" cmpd="sng" w="76200">
            <a:solidFill>
              <a:srgbClr val="8900E1"/>
            </a:solidFill>
            <a:prstDash val="solid"/>
            <a:round/>
            <a:headEnd len="med" w="med" type="none"/>
            <a:tailEnd len="med" w="med" type="none"/>
          </a:ln>
        </p:spPr>
      </p:cxnSp>
      <p:pic>
        <p:nvPicPr>
          <p:cNvPr id="187" name="Google Shape;187;p29"/>
          <p:cNvPicPr preferRelativeResize="0"/>
          <p:nvPr/>
        </p:nvPicPr>
        <p:blipFill>
          <a:blip r:embed="rId3">
            <a:alphaModFix/>
          </a:blip>
          <a:stretch>
            <a:fillRect/>
          </a:stretch>
        </p:blipFill>
        <p:spPr>
          <a:xfrm>
            <a:off x="4696050" y="0"/>
            <a:ext cx="4447950" cy="5143500"/>
          </a:xfrm>
          <a:prstGeom prst="rect">
            <a:avLst/>
          </a:prstGeom>
          <a:noFill/>
          <a:ln>
            <a:noFill/>
          </a:ln>
        </p:spPr>
      </p:pic>
      <p:pic>
        <p:nvPicPr>
          <p:cNvPr id="188" name="Google Shape;188;p29"/>
          <p:cNvPicPr preferRelativeResize="0"/>
          <p:nvPr/>
        </p:nvPicPr>
        <p:blipFill>
          <a:blip r:embed="rId4">
            <a:alphaModFix/>
          </a:blip>
          <a:stretch>
            <a:fillRect/>
          </a:stretch>
        </p:blipFill>
        <p:spPr>
          <a:xfrm>
            <a:off x="311694" y="2002488"/>
            <a:ext cx="4050000" cy="1000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